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256" r:id="rId2"/>
    <p:sldId id="300" r:id="rId3"/>
    <p:sldId id="261" r:id="rId4"/>
    <p:sldId id="269" r:id="rId5"/>
    <p:sldId id="266" r:id="rId6"/>
    <p:sldId id="294" r:id="rId7"/>
    <p:sldId id="299" r:id="rId8"/>
    <p:sldId id="301" r:id="rId9"/>
    <p:sldId id="302" r:id="rId10"/>
    <p:sldId id="303" r:id="rId11"/>
    <p:sldId id="304" r:id="rId12"/>
    <p:sldId id="298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–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175"/>
    <p:restoredTop sz="94619"/>
  </p:normalViewPr>
  <p:slideViewPr>
    <p:cSldViewPr snapToGrid="0" snapToObjects="1">
      <p:cViewPr varScale="1">
        <p:scale>
          <a:sx n="112" d="100"/>
          <a:sy n="112" d="100"/>
        </p:scale>
        <p:origin x="224" y="9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1793066-9675-8948-BFE2-D10B8B37F9A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411CAE2-7D40-0A4B-BAC8-715AC5EB622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879CF0-EE22-084D-947E-493BC3558689}" type="datetimeFigureOut">
              <a:rPr lang="en-US" smtClean="0"/>
              <a:t>2/11/20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0308DD-975D-4F4C-B3C8-B22CC66A0BA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6BBD86-E867-B44D-833D-E7FEFAB7D82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E4A96B-B03B-6C4B-840B-6E9254B4E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23830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80BB99-691E-7646-8083-CFA25A4AE651}" type="datetimeFigureOut">
              <a:rPr lang="en-US" smtClean="0"/>
              <a:t>2/11/20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27E7C5-D52E-9440-A940-EC4AC8CC91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22987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27E7C5-D52E-9440-A940-EC4AC8CC91C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63664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27E7C5-D52E-9440-A940-EC4AC8CC91C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2077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27E7C5-D52E-9440-A940-EC4AC8CC91C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8324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27E7C5-D52E-9440-A940-EC4AC8CC91C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0392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EC475C-1FA9-AD4A-9FE3-5C905D9776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D18FBD-1956-D243-991D-49E6741B4B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BAF722-7801-6947-A08C-E20FB7FB81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46880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14720F0-2C7D-6C4A-8A43-CEED1DF4C483}" type="datetime3">
              <a:rPr lang="en-GB" smtClean="0"/>
              <a:t>11 February, 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341293-FD06-804D-BF16-BDB2F9138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46880"/>
            <a:ext cx="41148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@</a:t>
            </a:r>
            <a:r>
              <a:rPr lang="en-US" err="1"/>
              <a:t>SefaOzalp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0A56FF-018B-754B-A0D0-979F9BDD94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46880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EBF9CD4-924A-F246-A0E2-58E4D474F57D}" type="slidenum">
              <a:rPr lang="en-US" smtClean="0"/>
              <a:pPr/>
              <a:t>‹#›</a:t>
            </a:fld>
            <a:r>
              <a:rPr lang="en-US"/>
              <a:t>/n</a:t>
            </a:r>
          </a:p>
        </p:txBody>
      </p:sp>
    </p:spTree>
    <p:extLst>
      <p:ext uri="{BB962C8B-B14F-4D97-AF65-F5344CB8AC3E}">
        <p14:creationId xmlns:p14="http://schemas.microsoft.com/office/powerpoint/2010/main" val="33867747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3DB8FC-282E-2040-A12A-EDC0A4FD15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B6237BB-7C2F-7F42-AEAF-B5E4BC7C706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547464"/>
            <a:ext cx="2743200" cy="365125"/>
          </a:xfrm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fld id="{70C502EC-9B92-D94F-8B91-3658A2837D72}" type="datetime3">
              <a:rPr lang="en-GB" smtClean="0"/>
              <a:pPr/>
              <a:t>11 February, 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933EE2-86C5-FC49-9BAC-06F9CA8C6B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47464"/>
            <a:ext cx="4114800" cy="365125"/>
          </a:xfrm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@SefaOzalp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40725D-9E97-3545-ABF0-4EFCEA3660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47464"/>
            <a:ext cx="2743200" cy="365125"/>
          </a:xfrm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fld id="{8EBF9CD4-924A-F246-A0E2-58E4D474F5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5746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5784208-45A9-1049-A546-832B614856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784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A66969-2F43-7042-A2D1-77C90EE04B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856B92-21AB-D14A-B00E-3B30A990458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4688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0F7853EE-B03C-F74E-B146-4AB38F6F37C0}" type="datetime3">
              <a:rPr lang="en-GB" smtClean="0"/>
              <a:pPr/>
              <a:t>11 February, 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6A4F3A-6D94-5948-BBBF-1AC6267109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4688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@SefaOzalp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EEFAD4-BB43-1144-95C2-B6F954C8F5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4688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8EBF9CD4-924A-F246-A0E2-58E4D474F5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6314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efabey/tweetWrangleR/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papers.ssrn.com/sol3/papers.cfm?abstract_id=3532492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4" Type="http://schemas.openxmlformats.org/officeDocument/2006/relationships/image" Target="../media/image8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5" Type="http://schemas.openxmlformats.org/officeDocument/2006/relationships/image" Target="../media/image11.emf"/><Relationship Id="rId4" Type="http://schemas.openxmlformats.org/officeDocument/2006/relationships/image" Target="../media/image10.e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tiff"/><Relationship Id="rId13" Type="http://schemas.openxmlformats.org/officeDocument/2006/relationships/image" Target="../media/image22.tiff"/><Relationship Id="rId3" Type="http://schemas.openxmlformats.org/officeDocument/2006/relationships/image" Target="../media/image12.tiff"/><Relationship Id="rId7" Type="http://schemas.openxmlformats.org/officeDocument/2006/relationships/image" Target="../media/image16.tiff"/><Relationship Id="rId12" Type="http://schemas.openxmlformats.org/officeDocument/2006/relationships/image" Target="../media/image21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tiff"/><Relationship Id="rId11" Type="http://schemas.openxmlformats.org/officeDocument/2006/relationships/image" Target="../media/image20.tiff"/><Relationship Id="rId5" Type="http://schemas.openxmlformats.org/officeDocument/2006/relationships/image" Target="../media/image14.tiff"/><Relationship Id="rId10" Type="http://schemas.openxmlformats.org/officeDocument/2006/relationships/image" Target="../media/image19.tiff"/><Relationship Id="rId4" Type="http://schemas.openxmlformats.org/officeDocument/2006/relationships/image" Target="../media/image13.tiff"/><Relationship Id="rId9" Type="http://schemas.openxmlformats.org/officeDocument/2006/relationships/image" Target="../media/image18.tif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://socialdatalab.net/COSMOS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799A8B4F-0FED-46C0-9186-5A8E116D87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08905" y="0"/>
            <a:ext cx="6483095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A6861EE-7660-46C9-80BD-173B8F7454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227EBE0-52AD-1344-ADEC-3D36572D87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3807" y="987049"/>
            <a:ext cx="6318649" cy="1454051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l"/>
            <a:r>
              <a:rPr lang="en-GB" dirty="0"/>
              <a:t>Processing large social media datasets on HAWK </a:t>
            </a:r>
            <a:endParaRPr lang="en-US" sz="3600" kern="1200" dirty="0">
              <a:solidFill>
                <a:srgbClr val="000000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5D93568-B436-354B-ACA3-92B24713EA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3806" y="2960688"/>
            <a:ext cx="5292193" cy="3100284"/>
          </a:xfrm>
        </p:spPr>
        <p:txBody>
          <a:bodyPr vert="horz" lIns="91440" tIns="45720" rIns="91440" bIns="45720" rtlCol="0" anchor="ctr">
            <a:normAutofit fontScale="77500" lnSpcReduction="20000"/>
          </a:bodyPr>
          <a:lstStyle/>
          <a:p>
            <a:pPr algn="l"/>
            <a:endParaRPr lang="en-US" sz="2800" kern="1200" dirty="0">
              <a:solidFill>
                <a:srgbClr val="000000"/>
              </a:solidFill>
              <a:latin typeface="+mj-lt"/>
              <a:ea typeface="+mn-ea"/>
              <a:cs typeface="+mn-cs"/>
            </a:endParaRPr>
          </a:p>
          <a:p>
            <a:pPr algn="l"/>
            <a:r>
              <a:rPr lang="en-US" sz="4600" kern="1200" dirty="0">
                <a:solidFill>
                  <a:srgbClr val="000000"/>
                </a:solidFill>
                <a:latin typeface="+mj-lt"/>
                <a:ea typeface="+mn-ea"/>
                <a:cs typeface="+mn-cs"/>
              </a:rPr>
              <a:t>Sefa Ozalp</a:t>
            </a:r>
          </a:p>
          <a:p>
            <a:pPr algn="l"/>
            <a:r>
              <a:rPr lang="en-US" sz="3500" kern="1200" dirty="0">
                <a:solidFill>
                  <a:srgbClr val="000000"/>
                </a:solidFill>
                <a:latin typeface="+mj-lt"/>
                <a:ea typeface="+mn-ea"/>
                <a:cs typeface="+mn-cs"/>
              </a:rPr>
              <a:t>Data Science Researcher, </a:t>
            </a:r>
            <a:r>
              <a:rPr lang="en-US" sz="3500" kern="1200" dirty="0" err="1">
                <a:solidFill>
                  <a:srgbClr val="000000"/>
                </a:solidFill>
                <a:latin typeface="+mj-lt"/>
                <a:ea typeface="+mn-ea"/>
                <a:cs typeface="+mn-cs"/>
              </a:rPr>
              <a:t>HateLab</a:t>
            </a:r>
            <a:endParaRPr lang="en-US" sz="3500" kern="1200" dirty="0">
              <a:solidFill>
                <a:srgbClr val="000000"/>
              </a:solidFill>
              <a:latin typeface="+mj-lt"/>
              <a:ea typeface="+mn-ea"/>
              <a:cs typeface="+mn-cs"/>
            </a:endParaRPr>
          </a:p>
          <a:p>
            <a:pPr algn="l"/>
            <a:endParaRPr lang="en-US" sz="3500" kern="1200" dirty="0">
              <a:solidFill>
                <a:srgbClr val="000000"/>
              </a:solidFill>
              <a:latin typeface="+mj-lt"/>
              <a:ea typeface="+mn-ea"/>
              <a:cs typeface="+mn-cs"/>
            </a:endParaRPr>
          </a:p>
          <a:p>
            <a:pPr algn="l"/>
            <a:r>
              <a:rPr lang="en-US" sz="2200" dirty="0">
                <a:solidFill>
                  <a:srgbClr val="000000"/>
                </a:solidFill>
                <a:latin typeface="+mj-lt"/>
              </a:rPr>
              <a:t>11 February 2020</a:t>
            </a:r>
          </a:p>
          <a:p>
            <a:pPr algn="l"/>
            <a:r>
              <a:rPr lang="en-GB" sz="2200" dirty="0">
                <a:latin typeface="+mj-lt"/>
              </a:rPr>
              <a:t>ARC HPC Research Seminar</a:t>
            </a:r>
          </a:p>
          <a:p>
            <a:pPr algn="l"/>
            <a:endParaRPr lang="en-US" sz="2800" kern="1200" dirty="0">
              <a:solidFill>
                <a:srgbClr val="000000"/>
              </a:solidFill>
              <a:latin typeface="+mj-lt"/>
              <a:ea typeface="+mn-ea"/>
              <a:cs typeface="+mn-cs"/>
            </a:endParaRPr>
          </a:p>
          <a:p>
            <a:pPr algn="l"/>
            <a:r>
              <a:rPr lang="en-US" sz="2800" dirty="0">
                <a:solidFill>
                  <a:srgbClr val="000000"/>
                </a:solidFill>
                <a:latin typeface="+mj-lt"/>
              </a:rPr>
              <a:t>@</a:t>
            </a:r>
            <a:r>
              <a:rPr lang="en-US" sz="2800" dirty="0" err="1">
                <a:solidFill>
                  <a:srgbClr val="000000"/>
                </a:solidFill>
                <a:latin typeface="+mj-lt"/>
              </a:rPr>
              <a:t>SefaOzalp</a:t>
            </a:r>
            <a:endParaRPr lang="en-US" sz="2800" kern="1200" dirty="0">
              <a:solidFill>
                <a:srgbClr val="000000"/>
              </a:solidFill>
              <a:latin typeface="+mj-lt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8A69B74-22E3-47CC-823F-18BE7930C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9636" y="2960687"/>
            <a:ext cx="2668748" cy="2668748"/>
          </a:xfrm>
          <a:prstGeom prst="ellipse">
            <a:avLst/>
          </a:pr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71">
            <a:extLst>
              <a:ext uri="{FF2B5EF4-FFF2-40B4-BE49-F238E27FC236}">
                <a16:creationId xmlns:a16="http://schemas.microsoft.com/office/drawing/2014/main" id="{1778637B-5DB8-4A75-B2E6-FC2B1BB9A7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57014" y="2"/>
            <a:ext cx="4034987" cy="3428147"/>
          </a:xfrm>
          <a:custGeom>
            <a:avLst/>
            <a:gdLst>
              <a:gd name="connsiteX0" fmla="*/ 350825 w 4034987"/>
              <a:gd name="connsiteY0" fmla="*/ 0 h 3428147"/>
              <a:gd name="connsiteX1" fmla="*/ 4034987 w 4034987"/>
              <a:gd name="connsiteY1" fmla="*/ 0 h 3428147"/>
              <a:gd name="connsiteX2" fmla="*/ 4034987 w 4034987"/>
              <a:gd name="connsiteY2" fmla="*/ 2505205 h 3428147"/>
              <a:gd name="connsiteX3" fmla="*/ 3951822 w 4034987"/>
              <a:gd name="connsiteY3" fmla="*/ 2616420 h 3428147"/>
              <a:gd name="connsiteX4" fmla="*/ 2230590 w 4034987"/>
              <a:gd name="connsiteY4" fmla="*/ 3428147 h 3428147"/>
              <a:gd name="connsiteX5" fmla="*/ 0 w 4034987"/>
              <a:gd name="connsiteY5" fmla="*/ 1197557 h 3428147"/>
              <a:gd name="connsiteX6" fmla="*/ 269220 w 4034987"/>
              <a:gd name="connsiteY6" fmla="*/ 134326 h 34281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34987" h="3428147">
                <a:moveTo>
                  <a:pt x="350825" y="0"/>
                </a:moveTo>
                <a:lnTo>
                  <a:pt x="4034987" y="0"/>
                </a:lnTo>
                <a:lnTo>
                  <a:pt x="4034987" y="2505205"/>
                </a:lnTo>
                <a:lnTo>
                  <a:pt x="3951822" y="2616420"/>
                </a:lnTo>
                <a:cubicBezTo>
                  <a:pt x="3542699" y="3112162"/>
                  <a:pt x="2923546" y="3428147"/>
                  <a:pt x="2230590" y="3428147"/>
                </a:cubicBezTo>
                <a:cubicBezTo>
                  <a:pt x="998669" y="3428147"/>
                  <a:pt x="0" y="2429478"/>
                  <a:pt x="0" y="1197557"/>
                </a:cubicBezTo>
                <a:cubicBezTo>
                  <a:pt x="0" y="812582"/>
                  <a:pt x="97526" y="450385"/>
                  <a:pt x="269220" y="134326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5DBA5DD-9874-C144-9548-CF7F5CA610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7972" y="210817"/>
            <a:ext cx="2429582" cy="24295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C796DFF-B5AB-F246-A681-73FE2A2727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0528" y="3455088"/>
            <a:ext cx="1606964" cy="1606964"/>
          </a:xfrm>
          <a:prstGeom prst="rect">
            <a:avLst/>
          </a:prstGeom>
        </p:spPr>
      </p:pic>
      <p:sp>
        <p:nvSpPr>
          <p:cNvPr id="22" name="Freeform 75">
            <a:extLst>
              <a:ext uri="{FF2B5EF4-FFF2-40B4-BE49-F238E27FC236}">
                <a16:creationId xmlns:a16="http://schemas.microsoft.com/office/drawing/2014/main" id="{0035A30C-45F3-4EFB-B2E8-6E2A11843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59131" y="4258570"/>
            <a:ext cx="3132869" cy="2599430"/>
          </a:xfrm>
          <a:custGeom>
            <a:avLst/>
            <a:gdLst>
              <a:gd name="connsiteX0" fmla="*/ 1612418 w 3061881"/>
              <a:gd name="connsiteY0" fmla="*/ 0 h 2540529"/>
              <a:gd name="connsiteX1" fmla="*/ 3030226 w 3061881"/>
              <a:gd name="connsiteY1" fmla="*/ 843844 h 2540529"/>
              <a:gd name="connsiteX2" fmla="*/ 3061881 w 3061881"/>
              <a:gd name="connsiteY2" fmla="*/ 909556 h 2540529"/>
              <a:gd name="connsiteX3" fmla="*/ 3061881 w 3061881"/>
              <a:gd name="connsiteY3" fmla="*/ 2315281 h 2540529"/>
              <a:gd name="connsiteX4" fmla="*/ 3030226 w 3061881"/>
              <a:gd name="connsiteY4" fmla="*/ 2380992 h 2540529"/>
              <a:gd name="connsiteX5" fmla="*/ 2949460 w 3061881"/>
              <a:gd name="connsiteY5" fmla="*/ 2513937 h 2540529"/>
              <a:gd name="connsiteX6" fmla="*/ 2929575 w 3061881"/>
              <a:gd name="connsiteY6" fmla="*/ 2540529 h 2540529"/>
              <a:gd name="connsiteX7" fmla="*/ 295261 w 3061881"/>
              <a:gd name="connsiteY7" fmla="*/ 2540529 h 2540529"/>
              <a:gd name="connsiteX8" fmla="*/ 275376 w 3061881"/>
              <a:gd name="connsiteY8" fmla="*/ 2513937 h 2540529"/>
              <a:gd name="connsiteX9" fmla="*/ 0 w 3061881"/>
              <a:gd name="connsiteY9" fmla="*/ 1612418 h 2540529"/>
              <a:gd name="connsiteX10" fmla="*/ 1612418 w 3061881"/>
              <a:gd name="connsiteY10" fmla="*/ 0 h 2540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061881" h="2540529">
                <a:moveTo>
                  <a:pt x="1612418" y="0"/>
                </a:moveTo>
                <a:cubicBezTo>
                  <a:pt x="2224646" y="0"/>
                  <a:pt x="2757180" y="341213"/>
                  <a:pt x="3030226" y="843844"/>
                </a:cubicBezTo>
                <a:lnTo>
                  <a:pt x="3061881" y="909556"/>
                </a:lnTo>
                <a:lnTo>
                  <a:pt x="3061881" y="2315281"/>
                </a:lnTo>
                <a:lnTo>
                  <a:pt x="3030226" y="2380992"/>
                </a:lnTo>
                <a:cubicBezTo>
                  <a:pt x="3005404" y="2426686"/>
                  <a:pt x="2978437" y="2471046"/>
                  <a:pt x="2949460" y="2513937"/>
                </a:cubicBezTo>
                <a:lnTo>
                  <a:pt x="2929575" y="2540529"/>
                </a:lnTo>
                <a:lnTo>
                  <a:pt x="295261" y="2540529"/>
                </a:lnTo>
                <a:lnTo>
                  <a:pt x="275376" y="2513937"/>
                </a:lnTo>
                <a:cubicBezTo>
                  <a:pt x="101518" y="2256593"/>
                  <a:pt x="0" y="1946361"/>
                  <a:pt x="0" y="1612418"/>
                </a:cubicBezTo>
                <a:cubicBezTo>
                  <a:pt x="0" y="721904"/>
                  <a:pt x="721904" y="0"/>
                  <a:pt x="1612418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2BF1EB-4411-F249-AAA5-B25A5F476AE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6527" y="5010263"/>
            <a:ext cx="1726198" cy="1661466"/>
          </a:xfrm>
          <a:prstGeom prst="rect">
            <a:avLst/>
          </a:prstGeom>
        </p:spPr>
      </p:pic>
      <p:pic>
        <p:nvPicPr>
          <p:cNvPr id="24" name="Picture 8">
            <a:extLst>
              <a:ext uri="{FF2B5EF4-FFF2-40B4-BE49-F238E27FC236}">
                <a16:creationId xmlns:a16="http://schemas.microsoft.com/office/drawing/2014/main" id="{ADE0FF56-8BBA-FE4A-AF28-3CED94CC71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0178" y="5558285"/>
            <a:ext cx="435595" cy="4438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372219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2AB4C9-DA08-4F44-9178-5655EBCEA6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502EC-9B92-D94F-8B91-3658A2837D72}" type="datetime3">
              <a:rPr lang="en-GB" smtClean="0"/>
              <a:pPr/>
              <a:t>12 February, 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5FCC45-09E2-594F-A0EC-9A1CB8F0C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@SefaOzalp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B95603-BAE3-394E-B3E1-801271C7E0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F9CD4-924A-F246-A0E2-58E4D474F57D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27A23DB-E0B9-9243-A3BD-88CD7DEDF0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0547" y="163614"/>
            <a:ext cx="8150906" cy="6252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6409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7DA29-2200-7541-8A41-34A5A9C55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HAWK to the rescue.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7F64DC-437F-CD4D-8387-6B41209457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502EC-9B92-D94F-8B91-3658A2837D72}" type="datetime3">
              <a:rPr lang="en-GB" smtClean="0"/>
              <a:pPr/>
              <a:t>12 February, 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60860D-67B5-F744-9967-EB42BF776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@SefaOzalp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2E0C56-F02C-6744-A2A2-BA6BFEEFD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F9CD4-924A-F246-A0E2-58E4D474F57D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ED6180-0364-3546-A616-FAB81E324214}"/>
              </a:ext>
            </a:extLst>
          </p:cNvPr>
          <p:cNvSpPr txBox="1"/>
          <p:nvPr/>
        </p:nvSpPr>
        <p:spPr>
          <a:xfrm>
            <a:off x="838200" y="1702676"/>
            <a:ext cx="1020029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/>
              <a:t>- Pushing data to SCW servers</a:t>
            </a:r>
          </a:p>
          <a:p>
            <a:pPr marL="457200" indent="-457200">
              <a:buFontTx/>
              <a:buChar char="-"/>
            </a:pPr>
            <a:r>
              <a:rPr lang="en-GB" sz="3200" dirty="0"/>
              <a:t>Writing my own functions and then eventually my own R package rather than calling scripts.</a:t>
            </a:r>
          </a:p>
          <a:p>
            <a:pPr marL="457200" indent="-457200">
              <a:buFontTx/>
              <a:buChar char="-"/>
            </a:pPr>
            <a:r>
              <a:rPr lang="en-GB" sz="3200" dirty="0">
                <a:hlinkClick r:id="rId2"/>
              </a:rPr>
              <a:t>https://github.com/sefabey/tweetWrangleR/</a:t>
            </a:r>
            <a:r>
              <a:rPr lang="en-GB" sz="3200" dirty="0"/>
              <a:t> (still fails </a:t>
            </a:r>
            <a:r>
              <a:rPr lang="en-GB" sz="3200" dirty="0" err="1"/>
              <a:t>travis</a:t>
            </a:r>
            <a:r>
              <a:rPr lang="en-GB" sz="3200" dirty="0"/>
              <a:t> CI)</a:t>
            </a:r>
          </a:p>
          <a:p>
            <a:pPr marL="457200" indent="-457200">
              <a:buFontTx/>
              <a:buChar char="-"/>
            </a:pPr>
            <a:r>
              <a:rPr lang="en-GB" sz="3200" dirty="0"/>
              <a:t>Use </a:t>
            </a:r>
            <a:r>
              <a:rPr lang="en-GB" sz="3200" dirty="0" err="1"/>
              <a:t>highmem</a:t>
            </a:r>
            <a:r>
              <a:rPr lang="en-GB" sz="3200" dirty="0"/>
              <a:t> cluster on HAWK and handle parallelisation in R using {</a:t>
            </a:r>
            <a:r>
              <a:rPr lang="en-GB" sz="3200" dirty="0" err="1"/>
              <a:t>furrr</a:t>
            </a:r>
            <a:r>
              <a:rPr lang="en-GB" sz="3200"/>
              <a:t>} </a:t>
            </a:r>
            <a:r>
              <a:rPr lang="en-GB" sz="3200" dirty="0"/>
              <a:t>package.</a:t>
            </a:r>
          </a:p>
          <a:p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4232772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799A8B4F-0FED-46C0-9186-5A8E116D87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08905" y="0"/>
            <a:ext cx="6483095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A6861EE-7660-46C9-80BD-173B8F7454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227EBE0-52AD-1344-ADEC-3D36572D87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3807" y="987049"/>
            <a:ext cx="6318649" cy="1454051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l"/>
            <a:r>
              <a:rPr lang="en-GB" dirty="0"/>
              <a:t>Processing large social media datasets on HAWK </a:t>
            </a:r>
            <a:endParaRPr lang="en-US" sz="3600" kern="1200" dirty="0">
              <a:solidFill>
                <a:srgbClr val="000000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5D93568-B436-354B-ACA3-92B24713EA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3806" y="2960688"/>
            <a:ext cx="5292193" cy="3100284"/>
          </a:xfrm>
        </p:spPr>
        <p:txBody>
          <a:bodyPr vert="horz" lIns="91440" tIns="45720" rIns="91440" bIns="45720" rtlCol="0" anchor="ctr">
            <a:normAutofit fontScale="77500" lnSpcReduction="20000"/>
          </a:bodyPr>
          <a:lstStyle/>
          <a:p>
            <a:pPr algn="l"/>
            <a:endParaRPr lang="en-US" sz="2800" kern="1200" dirty="0">
              <a:solidFill>
                <a:srgbClr val="000000"/>
              </a:solidFill>
              <a:latin typeface="+mj-lt"/>
              <a:ea typeface="+mn-ea"/>
              <a:cs typeface="+mn-cs"/>
            </a:endParaRPr>
          </a:p>
          <a:p>
            <a:pPr algn="l"/>
            <a:r>
              <a:rPr lang="en-US" sz="4600" kern="1200" dirty="0">
                <a:solidFill>
                  <a:srgbClr val="000000"/>
                </a:solidFill>
                <a:latin typeface="+mj-lt"/>
                <a:ea typeface="+mn-ea"/>
                <a:cs typeface="+mn-cs"/>
              </a:rPr>
              <a:t>Sefa Ozalp</a:t>
            </a:r>
          </a:p>
          <a:p>
            <a:pPr algn="l"/>
            <a:r>
              <a:rPr lang="en-US" sz="3500" kern="1200" dirty="0">
                <a:solidFill>
                  <a:srgbClr val="000000"/>
                </a:solidFill>
                <a:latin typeface="+mj-lt"/>
                <a:ea typeface="+mn-ea"/>
                <a:cs typeface="+mn-cs"/>
              </a:rPr>
              <a:t>Data Science Researcher, </a:t>
            </a:r>
            <a:r>
              <a:rPr lang="en-US" sz="3500" kern="1200" dirty="0" err="1">
                <a:solidFill>
                  <a:srgbClr val="000000"/>
                </a:solidFill>
                <a:latin typeface="+mj-lt"/>
                <a:ea typeface="+mn-ea"/>
                <a:cs typeface="+mn-cs"/>
              </a:rPr>
              <a:t>HateLab</a:t>
            </a:r>
            <a:endParaRPr lang="en-US" sz="3500" kern="1200" dirty="0">
              <a:solidFill>
                <a:srgbClr val="000000"/>
              </a:solidFill>
              <a:latin typeface="+mj-lt"/>
              <a:ea typeface="+mn-ea"/>
              <a:cs typeface="+mn-cs"/>
            </a:endParaRPr>
          </a:p>
          <a:p>
            <a:pPr algn="l"/>
            <a:endParaRPr lang="en-US" sz="3500" kern="1200" dirty="0">
              <a:solidFill>
                <a:srgbClr val="000000"/>
              </a:solidFill>
              <a:latin typeface="+mj-lt"/>
              <a:ea typeface="+mn-ea"/>
              <a:cs typeface="+mn-cs"/>
            </a:endParaRPr>
          </a:p>
          <a:p>
            <a:pPr algn="l"/>
            <a:r>
              <a:rPr lang="en-US" sz="2200" dirty="0">
                <a:solidFill>
                  <a:srgbClr val="000000"/>
                </a:solidFill>
                <a:latin typeface="+mj-lt"/>
              </a:rPr>
              <a:t>11 February 2020</a:t>
            </a:r>
          </a:p>
          <a:p>
            <a:pPr algn="l"/>
            <a:r>
              <a:rPr lang="en-GB" sz="2200" dirty="0">
                <a:latin typeface="+mj-lt"/>
              </a:rPr>
              <a:t>ARC HPC Research Seminar</a:t>
            </a:r>
          </a:p>
          <a:p>
            <a:pPr algn="l"/>
            <a:endParaRPr lang="en-US" sz="2800" kern="1200" dirty="0">
              <a:solidFill>
                <a:srgbClr val="000000"/>
              </a:solidFill>
              <a:latin typeface="+mj-lt"/>
              <a:ea typeface="+mn-ea"/>
              <a:cs typeface="+mn-cs"/>
            </a:endParaRPr>
          </a:p>
          <a:p>
            <a:pPr algn="l"/>
            <a:r>
              <a:rPr lang="en-US" sz="2800" dirty="0">
                <a:solidFill>
                  <a:srgbClr val="000000"/>
                </a:solidFill>
                <a:latin typeface="+mj-lt"/>
              </a:rPr>
              <a:t>@</a:t>
            </a:r>
            <a:r>
              <a:rPr lang="en-US" sz="2800" dirty="0" err="1">
                <a:solidFill>
                  <a:srgbClr val="000000"/>
                </a:solidFill>
                <a:latin typeface="+mj-lt"/>
              </a:rPr>
              <a:t>SefaOzalp</a:t>
            </a:r>
            <a:endParaRPr lang="en-US" sz="2800" kern="1200" dirty="0">
              <a:solidFill>
                <a:srgbClr val="000000"/>
              </a:solidFill>
              <a:latin typeface="+mj-lt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8A69B74-22E3-47CC-823F-18BE7930C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9636" y="2960687"/>
            <a:ext cx="2668748" cy="2668748"/>
          </a:xfrm>
          <a:prstGeom prst="ellipse">
            <a:avLst/>
          </a:pr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71">
            <a:extLst>
              <a:ext uri="{FF2B5EF4-FFF2-40B4-BE49-F238E27FC236}">
                <a16:creationId xmlns:a16="http://schemas.microsoft.com/office/drawing/2014/main" id="{1778637B-5DB8-4A75-B2E6-FC2B1BB9A7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57014" y="2"/>
            <a:ext cx="4034987" cy="3428147"/>
          </a:xfrm>
          <a:custGeom>
            <a:avLst/>
            <a:gdLst>
              <a:gd name="connsiteX0" fmla="*/ 350825 w 4034987"/>
              <a:gd name="connsiteY0" fmla="*/ 0 h 3428147"/>
              <a:gd name="connsiteX1" fmla="*/ 4034987 w 4034987"/>
              <a:gd name="connsiteY1" fmla="*/ 0 h 3428147"/>
              <a:gd name="connsiteX2" fmla="*/ 4034987 w 4034987"/>
              <a:gd name="connsiteY2" fmla="*/ 2505205 h 3428147"/>
              <a:gd name="connsiteX3" fmla="*/ 3951822 w 4034987"/>
              <a:gd name="connsiteY3" fmla="*/ 2616420 h 3428147"/>
              <a:gd name="connsiteX4" fmla="*/ 2230590 w 4034987"/>
              <a:gd name="connsiteY4" fmla="*/ 3428147 h 3428147"/>
              <a:gd name="connsiteX5" fmla="*/ 0 w 4034987"/>
              <a:gd name="connsiteY5" fmla="*/ 1197557 h 3428147"/>
              <a:gd name="connsiteX6" fmla="*/ 269220 w 4034987"/>
              <a:gd name="connsiteY6" fmla="*/ 134326 h 34281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34987" h="3428147">
                <a:moveTo>
                  <a:pt x="350825" y="0"/>
                </a:moveTo>
                <a:lnTo>
                  <a:pt x="4034987" y="0"/>
                </a:lnTo>
                <a:lnTo>
                  <a:pt x="4034987" y="2505205"/>
                </a:lnTo>
                <a:lnTo>
                  <a:pt x="3951822" y="2616420"/>
                </a:lnTo>
                <a:cubicBezTo>
                  <a:pt x="3542699" y="3112162"/>
                  <a:pt x="2923546" y="3428147"/>
                  <a:pt x="2230590" y="3428147"/>
                </a:cubicBezTo>
                <a:cubicBezTo>
                  <a:pt x="998669" y="3428147"/>
                  <a:pt x="0" y="2429478"/>
                  <a:pt x="0" y="1197557"/>
                </a:cubicBezTo>
                <a:cubicBezTo>
                  <a:pt x="0" y="812582"/>
                  <a:pt x="97526" y="450385"/>
                  <a:pt x="269220" y="134326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5DBA5DD-9874-C144-9548-CF7F5CA610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7972" y="210817"/>
            <a:ext cx="2429582" cy="24295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C796DFF-B5AB-F246-A681-73FE2A2727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0528" y="3455088"/>
            <a:ext cx="1606964" cy="1606964"/>
          </a:xfrm>
          <a:prstGeom prst="rect">
            <a:avLst/>
          </a:prstGeom>
        </p:spPr>
      </p:pic>
      <p:sp>
        <p:nvSpPr>
          <p:cNvPr id="22" name="Freeform 75">
            <a:extLst>
              <a:ext uri="{FF2B5EF4-FFF2-40B4-BE49-F238E27FC236}">
                <a16:creationId xmlns:a16="http://schemas.microsoft.com/office/drawing/2014/main" id="{0035A30C-45F3-4EFB-B2E8-6E2A11843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59131" y="4258570"/>
            <a:ext cx="3132869" cy="2599430"/>
          </a:xfrm>
          <a:custGeom>
            <a:avLst/>
            <a:gdLst>
              <a:gd name="connsiteX0" fmla="*/ 1612418 w 3061881"/>
              <a:gd name="connsiteY0" fmla="*/ 0 h 2540529"/>
              <a:gd name="connsiteX1" fmla="*/ 3030226 w 3061881"/>
              <a:gd name="connsiteY1" fmla="*/ 843844 h 2540529"/>
              <a:gd name="connsiteX2" fmla="*/ 3061881 w 3061881"/>
              <a:gd name="connsiteY2" fmla="*/ 909556 h 2540529"/>
              <a:gd name="connsiteX3" fmla="*/ 3061881 w 3061881"/>
              <a:gd name="connsiteY3" fmla="*/ 2315281 h 2540529"/>
              <a:gd name="connsiteX4" fmla="*/ 3030226 w 3061881"/>
              <a:gd name="connsiteY4" fmla="*/ 2380992 h 2540529"/>
              <a:gd name="connsiteX5" fmla="*/ 2949460 w 3061881"/>
              <a:gd name="connsiteY5" fmla="*/ 2513937 h 2540529"/>
              <a:gd name="connsiteX6" fmla="*/ 2929575 w 3061881"/>
              <a:gd name="connsiteY6" fmla="*/ 2540529 h 2540529"/>
              <a:gd name="connsiteX7" fmla="*/ 295261 w 3061881"/>
              <a:gd name="connsiteY7" fmla="*/ 2540529 h 2540529"/>
              <a:gd name="connsiteX8" fmla="*/ 275376 w 3061881"/>
              <a:gd name="connsiteY8" fmla="*/ 2513937 h 2540529"/>
              <a:gd name="connsiteX9" fmla="*/ 0 w 3061881"/>
              <a:gd name="connsiteY9" fmla="*/ 1612418 h 2540529"/>
              <a:gd name="connsiteX10" fmla="*/ 1612418 w 3061881"/>
              <a:gd name="connsiteY10" fmla="*/ 0 h 2540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061881" h="2540529">
                <a:moveTo>
                  <a:pt x="1612418" y="0"/>
                </a:moveTo>
                <a:cubicBezTo>
                  <a:pt x="2224646" y="0"/>
                  <a:pt x="2757180" y="341213"/>
                  <a:pt x="3030226" y="843844"/>
                </a:cubicBezTo>
                <a:lnTo>
                  <a:pt x="3061881" y="909556"/>
                </a:lnTo>
                <a:lnTo>
                  <a:pt x="3061881" y="2315281"/>
                </a:lnTo>
                <a:lnTo>
                  <a:pt x="3030226" y="2380992"/>
                </a:lnTo>
                <a:cubicBezTo>
                  <a:pt x="3005404" y="2426686"/>
                  <a:pt x="2978437" y="2471046"/>
                  <a:pt x="2949460" y="2513937"/>
                </a:cubicBezTo>
                <a:lnTo>
                  <a:pt x="2929575" y="2540529"/>
                </a:lnTo>
                <a:lnTo>
                  <a:pt x="295261" y="2540529"/>
                </a:lnTo>
                <a:lnTo>
                  <a:pt x="275376" y="2513937"/>
                </a:lnTo>
                <a:cubicBezTo>
                  <a:pt x="101518" y="2256593"/>
                  <a:pt x="0" y="1946361"/>
                  <a:pt x="0" y="1612418"/>
                </a:cubicBezTo>
                <a:cubicBezTo>
                  <a:pt x="0" y="721904"/>
                  <a:pt x="721904" y="0"/>
                  <a:pt x="1612418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2BF1EB-4411-F249-AAA5-B25A5F476AE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6527" y="5010263"/>
            <a:ext cx="1726198" cy="1661466"/>
          </a:xfrm>
          <a:prstGeom prst="rect">
            <a:avLst/>
          </a:prstGeom>
        </p:spPr>
      </p:pic>
      <p:pic>
        <p:nvPicPr>
          <p:cNvPr id="24" name="Picture 8">
            <a:extLst>
              <a:ext uri="{FF2B5EF4-FFF2-40B4-BE49-F238E27FC236}">
                <a16:creationId xmlns:a16="http://schemas.microsoft.com/office/drawing/2014/main" id="{ADE0FF56-8BBA-FE4A-AF28-3CED94CC71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0178" y="5558285"/>
            <a:ext cx="435595" cy="4438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143863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000206-6C75-1E42-AB2D-9F42B881B0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502EC-9B92-D94F-8B91-3658A2837D72}" type="datetime3">
              <a:rPr lang="en-GB" smtClean="0"/>
              <a:pPr/>
              <a:t>12 February, 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EC27C4-CD28-824B-956B-075C24C66B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@SefaOzalp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08654F-FFBE-FA4A-BE65-3F2920FFA8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F9CD4-924A-F246-A0E2-58E4D474F57D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A3EEE0E-DD60-D84C-9D38-7883FECA94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0"/>
            <a:ext cx="8092096" cy="582898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BBE1725-DF95-8545-AFAA-B543E6AEFD43}"/>
              </a:ext>
            </a:extLst>
          </p:cNvPr>
          <p:cNvSpPr txBox="1"/>
          <p:nvPr/>
        </p:nvSpPr>
        <p:spPr>
          <a:xfrm>
            <a:off x="784860" y="5950107"/>
            <a:ext cx="94495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hlinkClick r:id="rId3"/>
              </a:rPr>
              <a:t>https://papers.ssrn.com/sol3/papers.cfm?abstract_id=3532492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13231355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1707FC24-6981-43D9-B525-C7832BA22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11449"/>
            <a:ext cx="4332307" cy="617955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FCC9C4-B4EE-2247-A072-B0EEF33516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950" y="742951"/>
            <a:ext cx="3476625" cy="49625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The Number of </a:t>
            </a:r>
            <a:b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All Tweets vs Antagonistic Tweets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2E3F257-893E-3643-8338-2FB3DD1E60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3900" y="742951"/>
            <a:ext cx="7573434" cy="5680074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3241EE-24C8-AD40-AE89-C85EA98204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6000" y="6477012"/>
            <a:ext cx="561895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1200" kern="1200">
                <a:latin typeface="+mn-lt"/>
                <a:ea typeface="+mn-ea"/>
                <a:cs typeface="+mn-cs"/>
              </a:rPr>
              <a:t>@</a:t>
            </a:r>
            <a:r>
              <a:rPr lang="en-US" sz="1200" kern="1200" err="1">
                <a:latin typeface="+mn-lt"/>
                <a:ea typeface="+mn-ea"/>
                <a:cs typeface="+mn-cs"/>
              </a:rPr>
              <a:t>SefaOzalp</a:t>
            </a:r>
            <a:endParaRPr lang="en-US" sz="1200" kern="1200">
              <a:latin typeface="+mn-lt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18BCC0-83FE-2A41-89BF-5EF0FE61A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26317" y="6423025"/>
            <a:ext cx="77152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EBF9CD4-924A-F246-A0E2-58E4D474F57D}" type="slidenum">
              <a:rPr lang="en-US" sz="1200" kern="1200">
                <a:latin typeface="+mn-lt"/>
                <a:ea typeface="+mn-ea"/>
                <a:cs typeface="+mn-cs"/>
              </a:rPr>
              <a:pPr>
                <a:spcAft>
                  <a:spcPts val="600"/>
                </a:spcAft>
              </a:pPr>
              <a:t>3</a:t>
            </a:fld>
            <a:endParaRPr lang="en-US" sz="1200" kern="1200">
              <a:latin typeface="+mn-lt"/>
              <a:ea typeface="+mn-ea"/>
              <a:cs typeface="+mn-cs"/>
            </a:endParaRP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55E412DD-D84E-894B-BB87-CDB60A4DBC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0094" y="6491001"/>
            <a:ext cx="2743200" cy="365125"/>
          </a:xfrm>
        </p:spPr>
        <p:txBody>
          <a:bodyPr/>
          <a:lstStyle/>
          <a:p>
            <a:fld id="{FEA8DA7B-60D1-DF4B-ACB0-283AFBFE939C}" type="datetime3">
              <a:rPr lang="en-GB" smtClean="0"/>
              <a:t>11 February, 2020</a:t>
            </a:fld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3B0464C-A475-E84D-A0A7-480109C164D4}"/>
              </a:ext>
            </a:extLst>
          </p:cNvPr>
          <p:cNvSpPr/>
          <p:nvPr/>
        </p:nvSpPr>
        <p:spPr>
          <a:xfrm>
            <a:off x="8769486" y="1073230"/>
            <a:ext cx="563119" cy="546930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941032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52039">
        <p159:morph option="byObject"/>
      </p:transition>
    </mc:Choice>
    <mc:Fallback xmlns="">
      <p:transition spd="slow" advTm="5203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1707FC24-6981-43D9-B525-C7832BA22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11449"/>
            <a:ext cx="4332307" cy="617955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FCC9C4-B4EE-2247-A072-B0EEF33516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950" y="742951"/>
            <a:ext cx="3476625" cy="49625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800">
                <a:solidFill>
                  <a:srgbClr val="FFFFFF"/>
                </a:solidFill>
              </a:rPr>
              <a:t>The Number of</a:t>
            </a:r>
            <a:br>
              <a:rPr lang="en-US" sz="4800">
                <a:solidFill>
                  <a:srgbClr val="FFFFFF"/>
                </a:solidFill>
              </a:rPr>
            </a:br>
            <a:r>
              <a:rPr lang="en-US" sz="4800">
                <a:solidFill>
                  <a:srgbClr val="FFFFFF"/>
                </a:solidFill>
              </a:rPr>
              <a:t>Antagonistic </a:t>
            </a:r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Tweets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F98E3C3-34DC-9E48-ACE8-3C60A4F59D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3901" y="742951"/>
            <a:ext cx="7573652" cy="5680238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3241EE-24C8-AD40-AE89-C85EA98204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6000" y="6471674"/>
            <a:ext cx="561895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1200" kern="1200">
                <a:latin typeface="+mn-lt"/>
                <a:ea typeface="+mn-ea"/>
                <a:cs typeface="+mn-cs"/>
              </a:rPr>
              <a:t>@</a:t>
            </a:r>
            <a:r>
              <a:rPr lang="en-US" sz="1200" kern="1200" err="1">
                <a:latin typeface="+mn-lt"/>
                <a:ea typeface="+mn-ea"/>
                <a:cs typeface="+mn-cs"/>
              </a:rPr>
              <a:t>SefaOzalp</a:t>
            </a:r>
            <a:endParaRPr lang="en-US" sz="1200" kern="1200">
              <a:latin typeface="+mn-lt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18BCC0-83FE-2A41-89BF-5EF0FE61A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26317" y="6423025"/>
            <a:ext cx="77152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EBF9CD4-924A-F246-A0E2-58E4D474F57D}" type="slidenum">
              <a:rPr lang="en-US" sz="1200" kern="1200" smtClean="0">
                <a:latin typeface="+mn-lt"/>
                <a:ea typeface="+mn-ea"/>
                <a:cs typeface="+mn-cs"/>
              </a:rPr>
              <a:pPr>
                <a:spcAft>
                  <a:spcPts val="600"/>
                </a:spcAft>
              </a:pPr>
              <a:t>4</a:t>
            </a:fld>
            <a:endParaRPr lang="en-US" sz="1200" kern="1200">
              <a:latin typeface="+mn-lt"/>
              <a:ea typeface="+mn-ea"/>
              <a:cs typeface="+mn-cs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DC2F41F-BEA3-FB49-92BB-F4146B566972}"/>
              </a:ext>
            </a:extLst>
          </p:cNvPr>
          <p:cNvSpPr/>
          <p:nvPr/>
        </p:nvSpPr>
        <p:spPr>
          <a:xfrm>
            <a:off x="8696334" y="1082374"/>
            <a:ext cx="563119" cy="546930"/>
          </a:xfrm>
          <a:prstGeom prst="ellipse">
            <a:avLst/>
          </a:prstGeom>
          <a:noFill/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A86E393-DD1B-F04B-A883-27A8EECC1050}"/>
              </a:ext>
            </a:extLst>
          </p:cNvPr>
          <p:cNvSpPr/>
          <p:nvPr/>
        </p:nvSpPr>
        <p:spPr>
          <a:xfrm>
            <a:off x="9458334" y="2519289"/>
            <a:ext cx="563119" cy="546930"/>
          </a:xfrm>
          <a:prstGeom prst="ellipse">
            <a:avLst/>
          </a:prstGeom>
          <a:noFill/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E6A0AF8-CDD4-9E41-B007-651A2121AA7F}"/>
              </a:ext>
            </a:extLst>
          </p:cNvPr>
          <p:cNvSpPr/>
          <p:nvPr/>
        </p:nvSpPr>
        <p:spPr>
          <a:xfrm>
            <a:off x="10378433" y="2668139"/>
            <a:ext cx="563119" cy="546930"/>
          </a:xfrm>
          <a:prstGeom prst="ellipse">
            <a:avLst/>
          </a:prstGeom>
          <a:noFill/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D0B5674D-A320-7944-BF26-E5B7BBB082C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11039" y="6492875"/>
            <a:ext cx="2743200" cy="365125"/>
          </a:xfrm>
        </p:spPr>
        <p:txBody>
          <a:bodyPr/>
          <a:lstStyle/>
          <a:p>
            <a:fld id="{C0ACB8FF-F727-3845-B1D4-A22B853DD77B}" type="datetime3">
              <a:rPr lang="en-GB" smtClean="0"/>
              <a:t>11 February, 2020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923191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55622">
        <p159:morph option="byObject"/>
      </p:transition>
    </mc:Choice>
    <mc:Fallback xmlns="">
      <p:transition spd="slow" advTm="5562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4" grpId="0" animBg="1"/>
      <p:bldP spid="1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450583-978B-0C45-A0F3-6C366649F8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2167"/>
            <a:ext cx="10515600" cy="1325563"/>
          </a:xfrm>
        </p:spPr>
        <p:txBody>
          <a:bodyPr/>
          <a:lstStyle/>
          <a:p>
            <a:r>
              <a:rPr lang="en-US"/>
              <a:t>Antisemitic Tweet Classification Results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87A4F2-017D-174E-8364-0D0533D1E6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@SefaOzalp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C70D35-224D-824E-BAE0-97B763D9E1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F9CD4-924A-F246-A0E2-58E4D474F57D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6685433-6C79-9F44-AE65-D97EF9AC07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7D5FD-A4C0-F542-AA57-17080D6FE5D4}" type="datetime3">
              <a:rPr lang="en-GB" smtClean="0"/>
              <a:t>11 February, 2020</a:t>
            </a:fld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96AE852-EE23-6A44-BB6A-0E0C8BD3B8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47523" y="1227043"/>
            <a:ext cx="4680366" cy="468036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1DC3218-CDCC-AA4E-966D-5404F008F8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2419" y="1207040"/>
            <a:ext cx="4680366" cy="468036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1E74144-3613-3D47-9698-9E554183D9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4399" y="1227041"/>
            <a:ext cx="4680368" cy="468036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2671DF8-FD48-1542-A04C-00EEAACC129C}"/>
              </a:ext>
            </a:extLst>
          </p:cNvPr>
          <p:cNvSpPr txBox="1"/>
          <p:nvPr/>
        </p:nvSpPr>
        <p:spPr>
          <a:xfrm>
            <a:off x="453169" y="5762549"/>
            <a:ext cx="23305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/>
              <a:t>Event 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5780658-C490-0E4E-8A37-93ABC3590E47}"/>
              </a:ext>
            </a:extLst>
          </p:cNvPr>
          <p:cNvSpPr txBox="1"/>
          <p:nvPr/>
        </p:nvSpPr>
        <p:spPr>
          <a:xfrm>
            <a:off x="4481186" y="5762549"/>
            <a:ext cx="23305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/>
              <a:t>Event 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D0F0C92-A16A-6D4C-B205-702086A1D801}"/>
              </a:ext>
            </a:extLst>
          </p:cNvPr>
          <p:cNvSpPr txBox="1"/>
          <p:nvPr/>
        </p:nvSpPr>
        <p:spPr>
          <a:xfrm>
            <a:off x="8816943" y="5762549"/>
            <a:ext cx="23305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/>
              <a:t>Event 3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695EF3C8-6280-CE41-A5B4-3AC848295289}"/>
              </a:ext>
            </a:extLst>
          </p:cNvPr>
          <p:cNvGrpSpPr/>
          <p:nvPr/>
        </p:nvGrpSpPr>
        <p:grpSpPr>
          <a:xfrm>
            <a:off x="522334" y="2079462"/>
            <a:ext cx="10521899" cy="1467761"/>
            <a:chOff x="522334" y="2079462"/>
            <a:chExt cx="10521899" cy="1467761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2174D524-E0DC-1849-9A01-FA2A8B3031E2}"/>
                </a:ext>
              </a:extLst>
            </p:cNvPr>
            <p:cNvCxnSpPr/>
            <p:nvPr/>
          </p:nvCxnSpPr>
          <p:spPr>
            <a:xfrm>
              <a:off x="1515094" y="2969118"/>
              <a:ext cx="451443" cy="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72CB97E-662F-CA47-A697-95D911CB2808}"/>
                </a:ext>
              </a:extLst>
            </p:cNvPr>
            <p:cNvCxnSpPr/>
            <p:nvPr/>
          </p:nvCxnSpPr>
          <p:spPr>
            <a:xfrm>
              <a:off x="2261260" y="3216520"/>
              <a:ext cx="451443" cy="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1E4F2FA-132C-1A4D-9C0C-C8CEABE5BFB9}"/>
                </a:ext>
              </a:extLst>
            </p:cNvPr>
            <p:cNvCxnSpPr/>
            <p:nvPr/>
          </p:nvCxnSpPr>
          <p:spPr>
            <a:xfrm>
              <a:off x="1063651" y="3356058"/>
              <a:ext cx="451443" cy="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04CBBF12-F4C0-9145-AC62-2C3145929842}"/>
                </a:ext>
              </a:extLst>
            </p:cNvPr>
            <p:cNvCxnSpPr/>
            <p:nvPr/>
          </p:nvCxnSpPr>
          <p:spPr>
            <a:xfrm>
              <a:off x="1289372" y="2368427"/>
              <a:ext cx="451443" cy="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0401FE7-7006-D443-8828-233358E2A94E}"/>
                </a:ext>
              </a:extLst>
            </p:cNvPr>
            <p:cNvCxnSpPr/>
            <p:nvPr/>
          </p:nvCxnSpPr>
          <p:spPr>
            <a:xfrm>
              <a:off x="522334" y="2992868"/>
              <a:ext cx="451443" cy="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A9AA68E-308E-5240-8416-9DE33D65CC67}"/>
                </a:ext>
              </a:extLst>
            </p:cNvPr>
            <p:cNvCxnSpPr/>
            <p:nvPr/>
          </p:nvCxnSpPr>
          <p:spPr>
            <a:xfrm>
              <a:off x="2557961" y="3140328"/>
              <a:ext cx="451443" cy="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3129EC0-93D6-194F-844E-20383188777F}"/>
                </a:ext>
              </a:extLst>
            </p:cNvPr>
            <p:cNvCxnSpPr/>
            <p:nvPr/>
          </p:nvCxnSpPr>
          <p:spPr>
            <a:xfrm>
              <a:off x="5644557" y="2200194"/>
              <a:ext cx="451443" cy="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08DBCA3-95F6-BD46-A267-EDFCB9319758}"/>
                </a:ext>
              </a:extLst>
            </p:cNvPr>
            <p:cNvCxnSpPr/>
            <p:nvPr/>
          </p:nvCxnSpPr>
          <p:spPr>
            <a:xfrm>
              <a:off x="4157921" y="3141608"/>
              <a:ext cx="451443" cy="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DBC62DD3-A968-BF49-AFF4-B6B4BCD2F42B}"/>
                </a:ext>
              </a:extLst>
            </p:cNvPr>
            <p:cNvCxnSpPr/>
            <p:nvPr/>
          </p:nvCxnSpPr>
          <p:spPr>
            <a:xfrm>
              <a:off x="5084437" y="2495099"/>
              <a:ext cx="451443" cy="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2B99E65-B2C4-4F44-BEB1-1B9791C13F44}"/>
                </a:ext>
              </a:extLst>
            </p:cNvPr>
            <p:cNvCxnSpPr>
              <a:cxnSpLocks/>
            </p:cNvCxnSpPr>
            <p:nvPr/>
          </p:nvCxnSpPr>
          <p:spPr>
            <a:xfrm>
              <a:off x="5535880" y="3429000"/>
              <a:ext cx="936172" cy="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2FBF870-A01C-644C-B442-EA0549FDD1FF}"/>
                </a:ext>
              </a:extLst>
            </p:cNvPr>
            <p:cNvCxnSpPr>
              <a:cxnSpLocks/>
            </p:cNvCxnSpPr>
            <p:nvPr/>
          </p:nvCxnSpPr>
          <p:spPr>
            <a:xfrm>
              <a:off x="7471378" y="2827607"/>
              <a:ext cx="0" cy="48095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D763907E-5B9F-2C47-972F-D596A7973C51}"/>
                </a:ext>
              </a:extLst>
            </p:cNvPr>
            <p:cNvCxnSpPr>
              <a:cxnSpLocks/>
            </p:cNvCxnSpPr>
            <p:nvPr/>
          </p:nvCxnSpPr>
          <p:spPr>
            <a:xfrm>
              <a:off x="8365500" y="2685103"/>
              <a:ext cx="451443" cy="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362E1A01-FB6B-A242-A81E-EB558ED18276}"/>
                </a:ext>
              </a:extLst>
            </p:cNvPr>
            <p:cNvCxnSpPr>
              <a:cxnSpLocks/>
            </p:cNvCxnSpPr>
            <p:nvPr/>
          </p:nvCxnSpPr>
          <p:spPr>
            <a:xfrm>
              <a:off x="9820894" y="3140328"/>
              <a:ext cx="771896" cy="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1A0F80C-61FC-BC44-ACC8-1A7CE22D4A8D}"/>
                </a:ext>
              </a:extLst>
            </p:cNvPr>
            <p:cNvCxnSpPr>
              <a:cxnSpLocks/>
            </p:cNvCxnSpPr>
            <p:nvPr/>
          </p:nvCxnSpPr>
          <p:spPr>
            <a:xfrm>
              <a:off x="10592790" y="2079462"/>
              <a:ext cx="451443" cy="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E4C5608A-19B2-F248-AE69-DF937FEB4300}"/>
                </a:ext>
              </a:extLst>
            </p:cNvPr>
            <p:cNvCxnSpPr>
              <a:cxnSpLocks/>
            </p:cNvCxnSpPr>
            <p:nvPr/>
          </p:nvCxnSpPr>
          <p:spPr>
            <a:xfrm>
              <a:off x="8979543" y="2992868"/>
              <a:ext cx="0" cy="554355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4171386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4791">
        <p159:morph option="byObject"/>
      </p:transition>
    </mc:Choice>
    <mc:Fallback xmlns="">
      <p:transition spd="slow" advTm="3479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670B46F3-40D1-814E-B12B-A5B889D344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2251" y="4248818"/>
            <a:ext cx="5035614" cy="25370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B9E50C3-5815-CB4F-BEEC-885CAFBFCC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Technology Stack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36986F5-7BFC-314B-8503-C9D94D158C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502EC-9B92-D94F-8B91-3658A2837D72}" type="datetime3">
              <a:rPr lang="en-GB" smtClean="0"/>
              <a:pPr/>
              <a:t>11 February, 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F215F6-3D9A-C246-962D-6F1163B0A5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@SefaOzalp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E3CA8C-D519-1240-A2AC-549BB1FAEE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F9CD4-924A-F246-A0E2-58E4D474F57D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0F957F9-951B-5643-A8E4-987ADEE89F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320" y="1474743"/>
            <a:ext cx="1612900" cy="1257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16B3FD6-ADB3-1E4B-81D0-7D531E0B0E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95704" y="3515307"/>
            <a:ext cx="2743200" cy="92868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21D1CF6-224D-2540-B678-0740D4B921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31154" y="1474743"/>
            <a:ext cx="3582052" cy="12573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AB6487A-646E-F544-9E7C-345680636B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75665" y="3127488"/>
            <a:ext cx="1612900" cy="147580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76BB98F-2AB8-114C-AC92-4BACA5CEB3F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83294" y="1298751"/>
            <a:ext cx="1320800" cy="1524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963D1FF-198B-2241-B4CF-148FF6F3C76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3848" y="2949173"/>
            <a:ext cx="1001845" cy="183243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C6FF347-0856-E84C-BE0C-2DDCEEAE49B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4974068"/>
            <a:ext cx="3810000" cy="12827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AA95316-2849-C544-8603-667C23A7E65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639651" y="3345992"/>
            <a:ext cx="2992056" cy="1257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702DC30-A47D-2B42-A8BD-6DA72AFD40C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668834" y="5190631"/>
            <a:ext cx="2884817" cy="653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C7728E6-8577-6746-BBAE-2C4B48970E0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786168" y="1277652"/>
            <a:ext cx="2304393" cy="1651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6727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E26A3C-0614-6747-B1A5-8B287FB4F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Collection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000206-6C75-1E42-AB2D-9F42B881B0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502EC-9B92-D94F-8B91-3658A2837D72}" type="datetime3">
              <a:rPr lang="en-GB" smtClean="0"/>
              <a:pPr/>
              <a:t>11 February, 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EC27C4-CD28-824B-956B-075C24C66B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@SefaOzalp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08654F-FFBE-FA4A-BE65-3F2920FFA8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F9CD4-924A-F246-A0E2-58E4D474F57D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2F9F39-04F9-734D-9D9E-7E69BF396E01}"/>
              </a:ext>
            </a:extLst>
          </p:cNvPr>
          <p:cNvSpPr txBox="1"/>
          <p:nvPr/>
        </p:nvSpPr>
        <p:spPr>
          <a:xfrm>
            <a:off x="838200" y="1222929"/>
            <a:ext cx="10801865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GB" sz="2800" dirty="0"/>
              <a:t>Data collected from Twitter stream filter API using keywords of interest. We use COSMOS software developed by Social Data Science Lab </a:t>
            </a:r>
            <a:r>
              <a:rPr lang="en-GB" sz="2800" dirty="0">
                <a:hlinkClick r:id="rId2"/>
              </a:rPr>
              <a:t>http://socialdatalab.net/COSMOS</a:t>
            </a:r>
            <a:r>
              <a:rPr lang="en-GB" sz="2800" dirty="0"/>
              <a:t>. </a:t>
            </a:r>
          </a:p>
          <a:p>
            <a:pPr marL="342900" indent="-342900">
              <a:buFontTx/>
              <a:buChar char="-"/>
            </a:pPr>
            <a:r>
              <a:rPr lang="en-GB" sz="2800" dirty="0"/>
              <a:t>A dataset I’m collecting since November 2016 using keywords: </a:t>
            </a:r>
          </a:p>
          <a:p>
            <a:r>
              <a:rPr lang="en-GB" sz="2800" dirty="0"/>
              <a:t>		‘</a:t>
            </a:r>
            <a:r>
              <a:rPr lang="en-GB" sz="2400" dirty="0" err="1"/>
              <a:t>muslim</a:t>
            </a:r>
            <a:r>
              <a:rPr lang="en-GB" sz="2400" dirty="0"/>
              <a:t>, </a:t>
            </a:r>
            <a:r>
              <a:rPr lang="en-GB" sz="2400" dirty="0" err="1"/>
              <a:t>muslims</a:t>
            </a:r>
            <a:r>
              <a:rPr lang="en-GB" sz="2400" dirty="0"/>
              <a:t>, </a:t>
            </a:r>
            <a:r>
              <a:rPr lang="en-GB" sz="2400" dirty="0" err="1"/>
              <a:t>islam</a:t>
            </a:r>
            <a:r>
              <a:rPr lang="en-GB" sz="2400" dirty="0"/>
              <a:t>, refugee, refugees, immigrant, immigrants, immigration, migrants, migrant, migration, </a:t>
            </a:r>
            <a:r>
              <a:rPr lang="en-GB" sz="2400" dirty="0" err="1"/>
              <a:t>jew</a:t>
            </a:r>
            <a:r>
              <a:rPr lang="en-GB" sz="2400" dirty="0"/>
              <a:t>, </a:t>
            </a:r>
            <a:r>
              <a:rPr lang="en-GB" sz="2400" dirty="0" err="1"/>
              <a:t>jews</a:t>
            </a:r>
            <a:r>
              <a:rPr lang="en-GB" sz="2800" dirty="0" err="1"/>
              <a:t>’</a:t>
            </a:r>
            <a:endParaRPr lang="en-GB" sz="2800" dirty="0"/>
          </a:p>
          <a:p>
            <a:pPr marL="457200" indent="-457200">
              <a:buFontTx/>
              <a:buChar char="-"/>
            </a:pPr>
            <a:r>
              <a:rPr lang="en-GB" sz="2800" dirty="0"/>
              <a:t>Data comes in hourly .</a:t>
            </a:r>
            <a:r>
              <a:rPr lang="en-GB" sz="2800" dirty="0" err="1"/>
              <a:t>jsonl</a:t>
            </a:r>
            <a:r>
              <a:rPr lang="en-GB" sz="2800" dirty="0"/>
              <a:t> chunks, ranges between 4.3 Mb on disk and 1.2 GBs on disk.</a:t>
            </a:r>
          </a:p>
          <a:p>
            <a:r>
              <a:rPr lang="en-GB" sz="2800" dirty="0"/>
              <a:t> </a:t>
            </a:r>
          </a:p>
          <a:p>
            <a:pPr marL="342900" indent="-342900">
              <a:buFontTx/>
              <a:buChar char="-"/>
            </a:pP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21667945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78F860D-5CF3-EA4A-85F8-261A5642AF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9070"/>
            <a:ext cx="10180320" cy="6362700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5D9EEB-8F4F-F44B-B8A8-44212B9466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502EC-9B92-D94F-8B91-3658A2837D72}" type="datetime3">
              <a:rPr lang="en-GB" smtClean="0"/>
              <a:pPr/>
              <a:t>12 February, 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42FA3C-A5EC-BE44-9FC2-62B6D6D92C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@SefaOzalp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FBD86E-9505-D14A-AFEE-32FD84A6C5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F9CD4-924A-F246-A0E2-58E4D474F57D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07465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D30FE-E63D-AF4D-A44D-5BC239621D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180" y="285009"/>
            <a:ext cx="10515600" cy="1325563"/>
          </a:xfrm>
        </p:spPr>
        <p:txBody>
          <a:bodyPr/>
          <a:lstStyle/>
          <a:p>
            <a:r>
              <a:rPr lang="en-GB" dirty="0"/>
              <a:t>Problem with Large Twitter Data (For a social scientist)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74D91C-31BF-BB48-90CC-A764499205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502EC-9B92-D94F-8B91-3658A2837D72}" type="datetime3">
              <a:rPr lang="en-GB" smtClean="0"/>
              <a:pPr/>
              <a:t>12 February, 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F87721-EC05-2B49-B109-B6B40D1978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@SefaOzalp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E2F327-0190-FA43-B00C-A2A57ABE0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F9CD4-924A-F246-A0E2-58E4D474F57D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CAAC62-9077-EE45-A347-D86A7A43395F}"/>
              </a:ext>
            </a:extLst>
          </p:cNvPr>
          <p:cNvSpPr txBox="1"/>
          <p:nvPr/>
        </p:nvSpPr>
        <p:spPr>
          <a:xfrm>
            <a:off x="891540" y="2080260"/>
            <a:ext cx="11117339" cy="48320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GB" sz="2800" dirty="0"/>
              <a:t>Json data are hierarchical (strong dislike)</a:t>
            </a:r>
          </a:p>
          <a:p>
            <a:pPr marL="342900" indent="-342900">
              <a:buFontTx/>
              <a:buChar char="-"/>
            </a:pPr>
            <a:r>
              <a:rPr lang="en-GB" sz="2800" dirty="0"/>
              <a:t>Parsing data into 2D tabular format takes really long. </a:t>
            </a:r>
          </a:p>
          <a:p>
            <a:pPr marL="342900" indent="-342900">
              <a:buFontTx/>
              <a:buChar char="-"/>
            </a:pPr>
            <a:r>
              <a:rPr lang="en-GB" sz="2800" dirty="0"/>
              <a:t>When parsing, Json objects tend to expand in memory (by a factor of 20)</a:t>
            </a:r>
          </a:p>
          <a:p>
            <a:pPr marL="342900" indent="-342900">
              <a:buFontTx/>
              <a:buChar char="-"/>
            </a:pPr>
            <a:r>
              <a:rPr lang="en-GB" sz="2800" dirty="0"/>
              <a:t>Flattened tweet object can contain more than 3500 columns </a:t>
            </a:r>
          </a:p>
          <a:p>
            <a:pPr marL="342900" indent="-342900">
              <a:buFontTx/>
              <a:buChar char="-"/>
            </a:pPr>
            <a:r>
              <a:rPr lang="en-GB" sz="2800" dirty="0"/>
              <a:t>A tweet json object can contain thousands of fields (demo in VS code)</a:t>
            </a:r>
          </a:p>
          <a:p>
            <a:pPr marL="342900" indent="-342900">
              <a:buFontTx/>
              <a:buChar char="-"/>
            </a:pPr>
            <a:endParaRPr lang="en-GB" sz="2800" b="1" dirty="0"/>
          </a:p>
          <a:p>
            <a:pPr marL="342900" indent="-342900">
              <a:buFontTx/>
              <a:buChar char="-"/>
            </a:pPr>
            <a:r>
              <a:rPr lang="en-GB" sz="2800" b="1" dirty="0"/>
              <a:t>27296 hourly chunks.</a:t>
            </a:r>
          </a:p>
          <a:p>
            <a:pPr marL="342900" indent="-342900">
              <a:buFontTx/>
              <a:buChar char="-"/>
            </a:pPr>
            <a:r>
              <a:rPr lang="en-GB" sz="2800" b="1" dirty="0"/>
              <a:t>Total size of the data are 6.6TB</a:t>
            </a:r>
          </a:p>
          <a:p>
            <a:pPr marL="342900" indent="-342900">
              <a:buFontTx/>
              <a:buChar char="-"/>
            </a:pPr>
            <a:r>
              <a:rPr lang="en-GB" sz="2800" b="1" dirty="0"/>
              <a:t>Total number of tweets are 1124710581 (rough estimate)</a:t>
            </a:r>
          </a:p>
          <a:p>
            <a:pPr marL="342900" indent="-342900">
              <a:buFontTx/>
              <a:buChar char="-"/>
            </a:pPr>
            <a:endParaRPr lang="en-GB" sz="2800" b="1" dirty="0"/>
          </a:p>
          <a:p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49084640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4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0.2|6.2|0.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378</Words>
  <Application>Microsoft Macintosh PowerPoint</Application>
  <PresentationFormat>Widescreen</PresentationFormat>
  <Paragraphs>81</Paragraphs>
  <Slides>12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Processing large social media datasets on HAWK </vt:lpstr>
      <vt:lpstr>PowerPoint Presentation</vt:lpstr>
      <vt:lpstr>The Number of  All Tweets vs Antagonistic Tweets</vt:lpstr>
      <vt:lpstr>The Number of Antagonistic Tweets</vt:lpstr>
      <vt:lpstr>Antisemitic Tweet Classification Results</vt:lpstr>
      <vt:lpstr>Technology Stack</vt:lpstr>
      <vt:lpstr>Data Collection</vt:lpstr>
      <vt:lpstr>PowerPoint Presentation</vt:lpstr>
      <vt:lpstr>Problem with Large Twitter Data (For a social scientist)</vt:lpstr>
      <vt:lpstr>PowerPoint Presentation</vt:lpstr>
      <vt:lpstr>HAWK to the rescue.</vt:lpstr>
      <vt:lpstr>Processing large social media datasets on HAWK 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Antisemitism on Twitter:  Collective efficacy and the role of community organisations in challenging online hate speech </dc:title>
  <dc:creator>Sefa Ozalp</dc:creator>
  <cp:lastModifiedBy>Sefa Ozalp</cp:lastModifiedBy>
  <cp:revision>2</cp:revision>
  <dcterms:created xsi:type="dcterms:W3CDTF">2019-11-04T21:10:48Z</dcterms:created>
  <dcterms:modified xsi:type="dcterms:W3CDTF">2020-02-12T12:34:38Z</dcterms:modified>
</cp:coreProperties>
</file>